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mk-M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72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Dojran%20Obuka\Dojran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Dojran%20Obuka\Dojran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Dojran%20Obuka\Dojran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Dojran%20Obuka\Dojra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mk-MK" sz="1200"/>
              <a:t>Домашни</a:t>
            </a:r>
            <a:r>
              <a:rPr lang="mk-MK" sz="1200" baseline="0"/>
              <a:t> и странски туристи во Дојран 2015-2019 година</a:t>
            </a:r>
            <a:endParaRPr lang="en-US" sz="1200"/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ES178M16!$D$11</c:f>
              <c:strCache>
                <c:ptCount val="1"/>
                <c:pt idx="0">
                  <c:v>Домашни туристи</c:v>
                </c:pt>
              </c:strCache>
            </c:strRef>
          </c:tx>
          <c:val>
            <c:numRef>
              <c:f>ES178M16!$E$11:$I$11</c:f>
              <c:numCache>
                <c:formatCode>General</c:formatCode>
                <c:ptCount val="5"/>
                <c:pt idx="0">
                  <c:v>49590</c:v>
                </c:pt>
                <c:pt idx="1">
                  <c:v>50921</c:v>
                </c:pt>
                <c:pt idx="2">
                  <c:v>51916</c:v>
                </c:pt>
                <c:pt idx="3">
                  <c:v>72220</c:v>
                </c:pt>
                <c:pt idx="4">
                  <c:v>66885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20E-4957-BA15-F1B1979F63CD}"/>
            </c:ext>
          </c:extLst>
        </c:ser>
        <c:ser>
          <c:idx val="2"/>
          <c:order val="1"/>
          <c:tx>
            <c:strRef>
              <c:f>ES178M16!$D$12</c:f>
              <c:strCache>
                <c:ptCount val="1"/>
                <c:pt idx="0">
                  <c:v>Странски туристи</c:v>
                </c:pt>
              </c:strCache>
            </c:strRef>
          </c:tx>
          <c:val>
            <c:numRef>
              <c:f>ES178M16!$E$12:$I$12</c:f>
              <c:numCache>
                <c:formatCode>General</c:formatCode>
                <c:ptCount val="5"/>
                <c:pt idx="0">
                  <c:v>5748</c:v>
                </c:pt>
                <c:pt idx="1">
                  <c:v>6837</c:v>
                </c:pt>
                <c:pt idx="2">
                  <c:v>8160</c:v>
                </c:pt>
                <c:pt idx="3">
                  <c:v>8905</c:v>
                </c:pt>
                <c:pt idx="4">
                  <c:v>26093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20E-4957-BA15-F1B1979F63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8299776"/>
        <c:axId val="69225088"/>
      </c:lineChart>
      <c:catAx>
        <c:axId val="68299776"/>
        <c:scaling>
          <c:orientation val="minMax"/>
        </c:scaling>
        <c:delete val="0"/>
        <c:axPos val="b"/>
        <c:majorTickMark val="none"/>
        <c:minorTickMark val="none"/>
        <c:tickLblPos val="nextTo"/>
        <c:crossAx val="69225088"/>
        <c:crosses val="autoZero"/>
        <c:auto val="1"/>
        <c:lblAlgn val="ctr"/>
        <c:lblOffset val="100"/>
        <c:noMultiLvlLbl val="0"/>
      </c:catAx>
      <c:valAx>
        <c:axId val="6922508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6829977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mk-MK" sz="1200"/>
              <a:t>Остварени</a:t>
            </a:r>
            <a:r>
              <a:rPr lang="mk-MK" sz="1200" baseline="0"/>
              <a:t> ноќевања на домашни и странски туристи во Дојран 2015-2019 година</a:t>
            </a:r>
            <a:endParaRPr lang="en-US" sz="1200"/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ES178M16!$D$17</c:f>
              <c:strCache>
                <c:ptCount val="1"/>
                <c:pt idx="0">
                  <c:v>Домашни ноќевања</c:v>
                </c:pt>
              </c:strCache>
            </c:strRef>
          </c:tx>
          <c:val>
            <c:numRef>
              <c:f>ES178M16!$E$17:$I$17</c:f>
              <c:numCache>
                <c:formatCode>General</c:formatCode>
                <c:ptCount val="5"/>
                <c:pt idx="0">
                  <c:v>222688</c:v>
                </c:pt>
                <c:pt idx="1">
                  <c:v>237356</c:v>
                </c:pt>
                <c:pt idx="2">
                  <c:v>242511</c:v>
                </c:pt>
                <c:pt idx="3">
                  <c:v>349309</c:v>
                </c:pt>
                <c:pt idx="4">
                  <c:v>318952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BD7-41E1-9D22-6A153040BCC5}"/>
            </c:ext>
          </c:extLst>
        </c:ser>
        <c:ser>
          <c:idx val="2"/>
          <c:order val="1"/>
          <c:tx>
            <c:strRef>
              <c:f>ES178M16!$D$18</c:f>
              <c:strCache>
                <c:ptCount val="1"/>
                <c:pt idx="0">
                  <c:v>Странски ноќевања</c:v>
                </c:pt>
              </c:strCache>
            </c:strRef>
          </c:tx>
          <c:val>
            <c:numRef>
              <c:f>ES178M16!$E$18:$I$18</c:f>
              <c:numCache>
                <c:formatCode>General</c:formatCode>
                <c:ptCount val="5"/>
                <c:pt idx="0">
                  <c:v>10514</c:v>
                </c:pt>
                <c:pt idx="1">
                  <c:v>15334</c:v>
                </c:pt>
                <c:pt idx="2">
                  <c:v>17761</c:v>
                </c:pt>
                <c:pt idx="3">
                  <c:v>17854</c:v>
                </c:pt>
                <c:pt idx="4">
                  <c:v>34267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BD7-41E1-9D22-6A153040BC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9505792"/>
        <c:axId val="49507328"/>
      </c:lineChart>
      <c:catAx>
        <c:axId val="49505792"/>
        <c:scaling>
          <c:orientation val="minMax"/>
        </c:scaling>
        <c:delete val="0"/>
        <c:axPos val="b"/>
        <c:majorTickMark val="none"/>
        <c:minorTickMark val="none"/>
        <c:tickLblPos val="nextTo"/>
        <c:crossAx val="49507328"/>
        <c:crosses val="autoZero"/>
        <c:auto val="1"/>
        <c:lblAlgn val="ctr"/>
        <c:lblOffset val="100"/>
        <c:noMultiLvlLbl val="0"/>
      </c:catAx>
      <c:valAx>
        <c:axId val="4950732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4950579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mk-MK" sz="1200"/>
              <a:t>Остварени ноќевања во општина Дојран 2015-2019 година</a:t>
            </a:r>
            <a:endParaRPr lang="en-US" sz="1200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2061388888888889"/>
          <c:y val="0.18788514675981441"/>
          <c:w val="0.74941666666666662"/>
          <c:h val="0.58228618163807933"/>
        </c:manualLayout>
      </c:layout>
      <c:lineChart>
        <c:grouping val="standard"/>
        <c:varyColors val="0"/>
        <c:ser>
          <c:idx val="0"/>
          <c:order val="0"/>
          <c:tx>
            <c:strRef>
              <c:f>ES178M16!$D$16</c:f>
              <c:strCache>
                <c:ptCount val="1"/>
                <c:pt idx="0">
                  <c:v>Година</c:v>
                </c:pt>
              </c:strCache>
            </c:strRef>
          </c:tx>
          <c:val>
            <c:numRef>
              <c:f>ES178M16!$E$16:$I$16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D7C-4E80-BA4A-F56666342F07}"/>
            </c:ext>
          </c:extLst>
        </c:ser>
        <c:ser>
          <c:idx val="1"/>
          <c:order val="1"/>
          <c:tx>
            <c:strRef>
              <c:f>ES178M16!$D$19</c:f>
              <c:strCache>
                <c:ptCount val="1"/>
                <c:pt idx="0">
                  <c:v>ВКУПНО</c:v>
                </c:pt>
              </c:strCache>
            </c:strRef>
          </c:tx>
          <c:val>
            <c:numRef>
              <c:f>ES178M16!$E$19:$I$19</c:f>
              <c:numCache>
                <c:formatCode>General</c:formatCode>
                <c:ptCount val="5"/>
                <c:pt idx="0">
                  <c:v>233202</c:v>
                </c:pt>
                <c:pt idx="1">
                  <c:v>252690</c:v>
                </c:pt>
                <c:pt idx="2">
                  <c:v>260272</c:v>
                </c:pt>
                <c:pt idx="3">
                  <c:v>367163</c:v>
                </c:pt>
                <c:pt idx="4">
                  <c:v>353219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D7C-4E80-BA4A-F56666342F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0991488"/>
        <c:axId val="50994176"/>
      </c:lineChart>
      <c:catAx>
        <c:axId val="50991488"/>
        <c:scaling>
          <c:orientation val="minMax"/>
        </c:scaling>
        <c:delete val="0"/>
        <c:axPos val="b"/>
        <c:majorTickMark val="none"/>
        <c:minorTickMark val="none"/>
        <c:tickLblPos val="nextTo"/>
        <c:crossAx val="50994176"/>
        <c:crosses val="autoZero"/>
        <c:auto val="1"/>
        <c:lblAlgn val="ctr"/>
        <c:lblOffset val="100"/>
        <c:noMultiLvlLbl val="0"/>
      </c:catAx>
      <c:valAx>
        <c:axId val="5099417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50991488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mk-MK" sz="1200"/>
              <a:t>Туристи</a:t>
            </a:r>
            <a:r>
              <a:rPr lang="mk-MK" sz="1200" baseline="0"/>
              <a:t> во општина Дојран 2015-2019 година</a:t>
            </a:r>
            <a:endParaRPr lang="en-US" sz="1200"/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ES178M16!$D$10</c:f>
              <c:strCache>
                <c:ptCount val="1"/>
                <c:pt idx="0">
                  <c:v>Година</c:v>
                </c:pt>
              </c:strCache>
            </c:strRef>
          </c:tx>
          <c:val>
            <c:numRef>
              <c:f>ES178M16!$E$10:$I$10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128-4ED9-9D8D-61405A22FFF4}"/>
            </c:ext>
          </c:extLst>
        </c:ser>
        <c:ser>
          <c:idx val="1"/>
          <c:order val="1"/>
          <c:tx>
            <c:strRef>
              <c:f>ES178M16!$D$13</c:f>
              <c:strCache>
                <c:ptCount val="1"/>
                <c:pt idx="0">
                  <c:v>ВКУПНО</c:v>
                </c:pt>
              </c:strCache>
            </c:strRef>
          </c:tx>
          <c:val>
            <c:numRef>
              <c:f>ES178M16!$E$13:$I$13</c:f>
              <c:numCache>
                <c:formatCode>General</c:formatCode>
                <c:ptCount val="5"/>
                <c:pt idx="0">
                  <c:v>55338</c:v>
                </c:pt>
                <c:pt idx="1">
                  <c:v>57758</c:v>
                </c:pt>
                <c:pt idx="2">
                  <c:v>60076</c:v>
                </c:pt>
                <c:pt idx="3">
                  <c:v>81125</c:v>
                </c:pt>
                <c:pt idx="4">
                  <c:v>92978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128-4ED9-9D8D-61405A22FF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1991680"/>
        <c:axId val="51993600"/>
      </c:lineChart>
      <c:catAx>
        <c:axId val="51991680"/>
        <c:scaling>
          <c:orientation val="minMax"/>
        </c:scaling>
        <c:delete val="0"/>
        <c:axPos val="b"/>
        <c:majorTickMark val="none"/>
        <c:minorTickMark val="none"/>
        <c:tickLblPos val="nextTo"/>
        <c:crossAx val="51993600"/>
        <c:crosses val="autoZero"/>
        <c:auto val="1"/>
        <c:lblAlgn val="ctr"/>
        <c:lblOffset val="100"/>
        <c:noMultiLvlLbl val="0"/>
      </c:catAx>
      <c:valAx>
        <c:axId val="5199360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5199168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ED265-031D-4768-9A02-E34F6A43FA47}" type="datetimeFigureOut">
              <a:rPr lang="mk-MK" smtClean="0"/>
              <a:pPr/>
              <a:t>29.7.2020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76F5C-7E6B-43F0-9B9C-80BC8F1AF508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ED265-031D-4768-9A02-E34F6A43FA47}" type="datetimeFigureOut">
              <a:rPr lang="mk-MK" smtClean="0"/>
              <a:pPr/>
              <a:t>29.7.2020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76F5C-7E6B-43F0-9B9C-80BC8F1AF508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ED265-031D-4768-9A02-E34F6A43FA47}" type="datetimeFigureOut">
              <a:rPr lang="mk-MK" smtClean="0"/>
              <a:pPr/>
              <a:t>29.7.2020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76F5C-7E6B-43F0-9B9C-80BC8F1AF508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ED265-031D-4768-9A02-E34F6A43FA47}" type="datetimeFigureOut">
              <a:rPr lang="mk-MK" smtClean="0"/>
              <a:pPr/>
              <a:t>29.7.2020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76F5C-7E6B-43F0-9B9C-80BC8F1AF508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ED265-031D-4768-9A02-E34F6A43FA47}" type="datetimeFigureOut">
              <a:rPr lang="mk-MK" smtClean="0"/>
              <a:pPr/>
              <a:t>29.7.2020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76F5C-7E6B-43F0-9B9C-80BC8F1AF508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ED265-031D-4768-9A02-E34F6A43FA47}" type="datetimeFigureOut">
              <a:rPr lang="mk-MK" smtClean="0"/>
              <a:pPr/>
              <a:t>29.7.2020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76F5C-7E6B-43F0-9B9C-80BC8F1AF508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ED265-031D-4768-9A02-E34F6A43FA47}" type="datetimeFigureOut">
              <a:rPr lang="mk-MK" smtClean="0"/>
              <a:pPr/>
              <a:t>29.7.2020</a:t>
            </a:fld>
            <a:endParaRPr lang="mk-M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76F5C-7E6B-43F0-9B9C-80BC8F1AF508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ED265-031D-4768-9A02-E34F6A43FA47}" type="datetimeFigureOut">
              <a:rPr lang="mk-MK" smtClean="0"/>
              <a:pPr/>
              <a:t>29.7.2020</a:t>
            </a:fld>
            <a:endParaRPr lang="mk-M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76F5C-7E6B-43F0-9B9C-80BC8F1AF508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ED265-031D-4768-9A02-E34F6A43FA47}" type="datetimeFigureOut">
              <a:rPr lang="mk-MK" smtClean="0"/>
              <a:pPr/>
              <a:t>29.7.2020</a:t>
            </a:fld>
            <a:endParaRPr lang="mk-M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76F5C-7E6B-43F0-9B9C-80BC8F1AF508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ED265-031D-4768-9A02-E34F6A43FA47}" type="datetimeFigureOut">
              <a:rPr lang="mk-MK" smtClean="0"/>
              <a:pPr/>
              <a:t>29.7.2020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76F5C-7E6B-43F0-9B9C-80BC8F1AF508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mk-M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ED265-031D-4768-9A02-E34F6A43FA47}" type="datetimeFigureOut">
              <a:rPr lang="mk-MK" smtClean="0"/>
              <a:pPr/>
              <a:t>29.7.2020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76F5C-7E6B-43F0-9B9C-80BC8F1AF508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AED265-031D-4768-9A02-E34F6A43FA47}" type="datetimeFigureOut">
              <a:rPr lang="mk-MK" smtClean="0"/>
              <a:pPr/>
              <a:t>29.7.2020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76F5C-7E6B-43F0-9B9C-80BC8F1AF508}" type="slidenum">
              <a:rPr lang="mk-MK" smtClean="0"/>
              <a:pPr/>
              <a:t>‹#›</a:t>
            </a:fld>
            <a:endParaRPr lang="mk-M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mk-M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mk-MK" sz="4800" dirty="0">
                <a:solidFill>
                  <a:schemeClr val="accent1"/>
                </a:solidFill>
              </a:rPr>
              <a:t>АЛТЕРНАТИВНИ ФОРМИ НА ТУРИЗАМ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mk-MK" dirty="0">
                <a:solidFill>
                  <a:schemeClr val="tx1"/>
                </a:solidFill>
              </a:rPr>
              <a:t>М-р Љупчо Јаневски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4F2971-A76F-4352-B83B-54A322AA5D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3" y="6141517"/>
            <a:ext cx="1619476" cy="5715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05E6982-0C3B-4711-BE1F-C56FBC3C4D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393" y="6079057"/>
            <a:ext cx="1481138" cy="6957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4532FAD-9093-435B-AE8C-6CA252D187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6182092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5536" y="662198"/>
            <a:ext cx="5400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b="1" dirty="0">
                <a:solidFill>
                  <a:srgbClr val="FF0000"/>
                </a:solidFill>
              </a:rPr>
              <a:t>МАСОВЕН ТУРИЗАМ</a:t>
            </a:r>
          </a:p>
          <a:p>
            <a:pPr>
              <a:buFont typeface="Arial" pitchFamily="34" charset="0"/>
              <a:buChar char="•"/>
            </a:pPr>
            <a:r>
              <a:rPr lang="mk-MK" b="1" dirty="0"/>
              <a:t> Висока сезоналност</a:t>
            </a:r>
          </a:p>
          <a:p>
            <a:pPr>
              <a:buFont typeface="Arial" pitchFamily="34" charset="0"/>
              <a:buChar char="•"/>
            </a:pPr>
            <a:r>
              <a:rPr lang="mk-MK" b="1" dirty="0"/>
              <a:t>Мала вонпансионска потрошувачка</a:t>
            </a:r>
          </a:p>
          <a:p>
            <a:pPr>
              <a:buFont typeface="Arial" pitchFamily="34" charset="0"/>
              <a:buChar char="•"/>
            </a:pPr>
            <a:r>
              <a:rPr lang="mk-MK" b="1" dirty="0"/>
              <a:t>Статични аранжмани во хотелско  сместување</a:t>
            </a:r>
          </a:p>
          <a:p>
            <a:pPr>
              <a:buFont typeface="Arial" pitchFamily="34" charset="0"/>
              <a:buChar char="•"/>
            </a:pPr>
            <a:r>
              <a:rPr lang="mk-MK" b="1" dirty="0"/>
              <a:t>Големи групи на туристи</a:t>
            </a:r>
          </a:p>
          <a:p>
            <a:pPr>
              <a:buFont typeface="Arial" pitchFamily="34" charset="0"/>
              <a:buChar char="•"/>
            </a:pPr>
            <a:r>
              <a:rPr lang="mk-MK" b="1" dirty="0"/>
              <a:t>Негативен ефект врз изгледот на дестинацијата</a:t>
            </a:r>
          </a:p>
          <a:p>
            <a:endParaRPr lang="mk-MK" dirty="0"/>
          </a:p>
          <a:p>
            <a:endParaRPr lang="mk-MK" dirty="0"/>
          </a:p>
          <a:p>
            <a:endParaRPr lang="mk-MK" dirty="0"/>
          </a:p>
        </p:txBody>
      </p:sp>
      <p:sp>
        <p:nvSpPr>
          <p:cNvPr id="7" name="TextBox 6"/>
          <p:cNvSpPr txBox="1"/>
          <p:nvPr/>
        </p:nvSpPr>
        <p:spPr>
          <a:xfrm>
            <a:off x="2987824" y="3001307"/>
            <a:ext cx="640871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b="1" dirty="0">
                <a:solidFill>
                  <a:srgbClr val="00B050"/>
                </a:solidFill>
              </a:rPr>
              <a:t>АЛТЕРНАТИВНИ ФОРМИ НА ТУРИЗАМ</a:t>
            </a:r>
          </a:p>
          <a:p>
            <a:pPr>
              <a:buFont typeface="Arial" pitchFamily="34" charset="0"/>
              <a:buChar char="•"/>
            </a:pPr>
            <a:r>
              <a:rPr lang="mk-MK" b="1" dirty="0"/>
              <a:t>Мала сезоналност</a:t>
            </a:r>
          </a:p>
          <a:p>
            <a:pPr>
              <a:buFont typeface="Arial" pitchFamily="34" charset="0"/>
              <a:buChar char="•"/>
            </a:pPr>
            <a:r>
              <a:rPr lang="mk-MK" b="1" dirty="0"/>
              <a:t>Голема вонпансионска потрошувачка</a:t>
            </a:r>
          </a:p>
          <a:p>
            <a:pPr>
              <a:buFont typeface="Arial" pitchFamily="34" charset="0"/>
              <a:buChar char="•"/>
            </a:pPr>
            <a:r>
              <a:rPr lang="mk-MK" b="1" dirty="0"/>
              <a:t>Максимално вклучување на локалното население</a:t>
            </a:r>
          </a:p>
          <a:p>
            <a:pPr>
              <a:buFont typeface="Arial" pitchFamily="34" charset="0"/>
              <a:buChar char="•"/>
            </a:pPr>
            <a:r>
              <a:rPr lang="mk-MK" b="1" dirty="0"/>
              <a:t>Мали групи на туристи</a:t>
            </a:r>
          </a:p>
          <a:p>
            <a:pPr>
              <a:buFont typeface="Arial" pitchFamily="34" charset="0"/>
              <a:buChar char="•"/>
            </a:pPr>
            <a:r>
              <a:rPr lang="mk-MK" b="1" dirty="0"/>
              <a:t>Голем број на ескурзии и приватно смесување и хотели</a:t>
            </a:r>
          </a:p>
          <a:p>
            <a:pPr>
              <a:buFont typeface="Arial" pitchFamily="34" charset="0"/>
              <a:buChar char="•"/>
            </a:pPr>
            <a:r>
              <a:rPr lang="mk-MK" b="1" dirty="0"/>
              <a:t>Големо портфолио на атракции и услуги</a:t>
            </a:r>
          </a:p>
          <a:p>
            <a:pPr>
              <a:buFont typeface="Arial" pitchFamily="34" charset="0"/>
              <a:buChar char="•"/>
            </a:pPr>
            <a:r>
              <a:rPr lang="mk-MK" b="1" dirty="0"/>
              <a:t>Зајакнување на локалната економија</a:t>
            </a:r>
          </a:p>
          <a:p>
            <a:pPr>
              <a:buFont typeface="Arial" pitchFamily="34" charset="0"/>
              <a:buChar char="•"/>
            </a:pPr>
            <a:r>
              <a:rPr lang="mk-MK" b="1" dirty="0"/>
              <a:t>Немање негативен ефект врз дестинацијата и екологијата</a:t>
            </a:r>
          </a:p>
          <a:p>
            <a:endParaRPr lang="mk-MK" dirty="0"/>
          </a:p>
          <a:p>
            <a:endParaRPr lang="mk-MK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4257974-E1DE-44D0-BAF0-FF13568FE9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3" y="6141517"/>
            <a:ext cx="1619476" cy="5715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5605023-C8FE-4BC3-947C-AE884E21F5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393" y="6079057"/>
            <a:ext cx="1481138" cy="6957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E705FE0-5533-41FF-AB86-A8DF7CF012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6182092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-180528" y="548680"/>
          <a:ext cx="5184576" cy="2996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/>
          <p:nvPr/>
        </p:nvGraphicFramePr>
        <p:xfrm>
          <a:off x="-324544" y="3789040"/>
          <a:ext cx="5256584" cy="3068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/>
          <p:nvPr/>
        </p:nvGraphicFramePr>
        <p:xfrm>
          <a:off x="4644008" y="3789040"/>
          <a:ext cx="4716016" cy="3068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4716016" y="620688"/>
          <a:ext cx="4427984" cy="288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5949" y="1052736"/>
            <a:ext cx="87484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mk-MK" sz="2000" b="1" dirty="0"/>
              <a:t>МОЖНИ ФОРМИ НА АЛТЕРНАТИВЕН ТУРИЗАМ ВО ОПШТИНА ДОЈРАН</a:t>
            </a:r>
          </a:p>
          <a:p>
            <a:pPr lvl="0"/>
            <a:endParaRPr lang="mk-MK" sz="2000" b="1" dirty="0"/>
          </a:p>
          <a:p>
            <a:pPr lvl="0">
              <a:buFont typeface="Arial" pitchFamily="34" charset="0"/>
              <a:buChar char="•"/>
            </a:pPr>
            <a:r>
              <a:rPr lang="mk-MK" sz="2000" dirty="0"/>
              <a:t>Еко Патеки ( пешачки и велосипетски)</a:t>
            </a:r>
          </a:p>
          <a:p>
            <a:pPr lvl="0">
              <a:buFont typeface="Arial" pitchFamily="34" charset="0"/>
              <a:buChar char="•"/>
            </a:pPr>
            <a:r>
              <a:rPr lang="mk-MK" sz="2000" dirty="0"/>
              <a:t>Набљудување на птици</a:t>
            </a:r>
          </a:p>
          <a:p>
            <a:pPr lvl="0">
              <a:buFont typeface="Arial" pitchFamily="34" charset="0"/>
              <a:buChar char="•"/>
            </a:pPr>
            <a:r>
              <a:rPr lang="mk-MK" sz="2000" dirty="0"/>
              <a:t>Фото сафари ( флора и фауна)</a:t>
            </a:r>
          </a:p>
          <a:p>
            <a:pPr lvl="0">
              <a:buFont typeface="Arial" pitchFamily="34" charset="0"/>
              <a:buChar char="•"/>
            </a:pPr>
            <a:r>
              <a:rPr lang="mk-MK" sz="2000" dirty="0"/>
              <a:t>Еко музеи ( специфични начини на ловење риба во дојранското езеро или линијата на македонскиот фронт од првата светска војна )</a:t>
            </a:r>
          </a:p>
          <a:p>
            <a:pPr lvl="0">
              <a:buFont typeface="Arial" pitchFamily="34" charset="0"/>
              <a:buChar char="•"/>
            </a:pPr>
            <a:r>
              <a:rPr lang="mk-MK" sz="2000" dirty="0"/>
              <a:t>Работилници во кои ќе бидат вклучени туристите и локалното население</a:t>
            </a:r>
          </a:p>
          <a:p>
            <a:pPr lvl="0">
              <a:buFont typeface="Arial" pitchFamily="34" charset="0"/>
              <a:buChar char="•"/>
            </a:pPr>
            <a:r>
              <a:rPr lang="mk-MK" sz="2000" dirty="0"/>
              <a:t>Еко фестивали и еко кампови</a:t>
            </a:r>
          </a:p>
          <a:p>
            <a:pPr lvl="0">
              <a:buFont typeface="Arial" pitchFamily="34" charset="0"/>
              <a:buChar char="•"/>
            </a:pPr>
            <a:r>
              <a:rPr lang="mk-MK" sz="2000" dirty="0"/>
              <a:t>Органска храна и локални специјалитети</a:t>
            </a:r>
          </a:p>
          <a:p>
            <a:pPr lvl="0">
              <a:buFont typeface="Arial" pitchFamily="34" charset="0"/>
              <a:buChar char="•"/>
            </a:pPr>
            <a:r>
              <a:rPr lang="mk-MK" sz="2000" dirty="0"/>
              <a:t>Зип Лајн линии за слободно летање</a:t>
            </a:r>
          </a:p>
          <a:p>
            <a:pPr>
              <a:buFont typeface="Arial" pitchFamily="34" charset="0"/>
              <a:buChar char="•"/>
            </a:pPr>
            <a:r>
              <a:rPr lang="mk-MK" sz="2000" dirty="0"/>
              <a:t>Параграјдерско полетиште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509F86-E5B2-45F0-9FBB-82166E32D8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3" y="6141517"/>
            <a:ext cx="1619476" cy="5715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6940CAA-FA83-4C0C-9114-4F4C2EA80F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393" y="6079057"/>
            <a:ext cx="1481138" cy="69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2202FF-A11D-4C4C-A552-1495B0D9C6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6182092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83" y="2644170"/>
            <a:ext cx="587051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mk-MK" sz="3200" b="1" dirty="0"/>
              <a:t>БЛАГОДАРАМ ЗА ВНИМАНИЕТО</a:t>
            </a:r>
          </a:p>
          <a:p>
            <a:endParaRPr lang="mk-MK" sz="3200" dirty="0"/>
          </a:p>
          <a:p>
            <a:pPr algn="ctr"/>
            <a:r>
              <a:rPr lang="mk-MK" sz="3200" b="1" dirty="0"/>
              <a:t>ПРАШАЊА?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6DF146-092B-4808-B6E6-4320A79632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3" y="6141517"/>
            <a:ext cx="1619476" cy="5715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52939B-57B0-4279-96FC-D690746525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393" y="6079057"/>
            <a:ext cx="1481138" cy="69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3794EB6-64B1-4E80-8F7A-AE932F9228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6182092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</TotalTime>
  <Words>185</Words>
  <Application>Microsoft Office PowerPoint</Application>
  <PresentationFormat>On-screen Show (4:3)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АЛТЕРНАТИВНИ ФОРМИ НА ТУРИЗАМ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ND</cp:lastModifiedBy>
  <cp:revision>8</cp:revision>
  <dcterms:created xsi:type="dcterms:W3CDTF">2020-07-26T21:33:13Z</dcterms:created>
  <dcterms:modified xsi:type="dcterms:W3CDTF">2020-07-29T08:03:11Z</dcterms:modified>
</cp:coreProperties>
</file>